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94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2253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666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3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6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01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05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986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1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01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574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4606A-8AD3-4436-B145-1C11EEC31DF8}" type="datetimeFigureOut">
              <a:rPr lang="it-IT" smtClean="0"/>
              <a:t>04/07/2022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742B1-53AE-4F90-8396-57552ABD2A6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79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sbullismo@iccivitavecchia2.edu.it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09821" y="858130"/>
            <a:ext cx="9720775" cy="2743908"/>
          </a:xfrm>
        </p:spPr>
        <p:txBody>
          <a:bodyPr>
            <a:normAutofit/>
          </a:bodyPr>
          <a:lstStyle/>
          <a:p>
            <a:r>
              <a:rPr lang="it-IT" dirty="0">
                <a:latin typeface="Bodoni MT Black" panose="02070A03080606020203" pitchFamily="18" charset="0"/>
              </a:rPr>
              <a:t>SOS bullismo e cyberbullismo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4000" dirty="0">
                <a:latin typeface="Bodoni MT Black" panose="02070A03080606020203" pitchFamily="18" charset="0"/>
              </a:rPr>
              <a:t>Azioni da seguire per segnalazione tempestiva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67578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2"/>
          <a:srcRect l="12453" t="54195" r="46871" b="12525"/>
          <a:stretch/>
        </p:blipFill>
        <p:spPr>
          <a:xfrm>
            <a:off x="85640" y="4462272"/>
            <a:ext cx="4559996" cy="239111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l="54266" t="47084" r="12169" b="13094"/>
          <a:stretch/>
        </p:blipFill>
        <p:spPr>
          <a:xfrm>
            <a:off x="6995929" y="3533985"/>
            <a:ext cx="5205279" cy="328051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l="47455" t="12667" r="13024" b="53484"/>
          <a:stretch/>
        </p:blipFill>
        <p:spPr>
          <a:xfrm>
            <a:off x="8524031" y="717854"/>
            <a:ext cx="3667969" cy="284742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12738" t="12667" r="53413" b="46658"/>
          <a:stretch/>
        </p:blipFill>
        <p:spPr>
          <a:xfrm>
            <a:off x="100815" y="822388"/>
            <a:ext cx="6088683" cy="363988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51745"/>
            <a:ext cx="10899648" cy="803153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latin typeface="Bodoni MT Black" panose="02070A03080606020203" pitchFamily="18" charset="0"/>
              </a:rPr>
              <a:t>Raccolta segnalazione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95930" y="3565279"/>
            <a:ext cx="4267200" cy="31150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b="1" dirty="0"/>
              <a:t>Alunni:</a:t>
            </a:r>
          </a:p>
          <a:p>
            <a:pPr marL="0" indent="0">
              <a:buNone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Segnalano tempestivamente al coordinatore o ad un docente di fiducia situazioni critiche o di malessere che spesso annunciano fenomeni di bullismo. Qualora l’alunno avesse bisogno di maggiore riservatezza può: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it-IT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sare lo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sportello «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SOSbullismo</a:t>
            </a:r>
            <a:r>
              <a:rPr lang="it-IT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attivo a </a:t>
            </a:r>
            <a:r>
              <a:rPr lang="it-IT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scuola;</a:t>
            </a:r>
            <a:endParaRPr lang="it-IT" sz="1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it-IT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crivere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un’email all’indirizzo </a:t>
            </a:r>
            <a:r>
              <a:rPr lang="it-IT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dedicato: </a:t>
            </a:r>
            <a:r>
              <a:rPr lang="it-IT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sosbullismo@iccivitavecchia2.edu.it</a:t>
            </a:r>
            <a:endParaRPr lang="it-IT" sz="1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it-IT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imbucare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biglietto nella cassetta «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SoS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bullismo» che si trova al </a:t>
            </a:r>
            <a:r>
              <a:rPr lang="it-IT" sz="1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1° 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del plesso </a:t>
            </a:r>
            <a:r>
              <a:rPr lang="it-IT" sz="1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Flavioni</a:t>
            </a:r>
            <a:r>
              <a:rPr lang="it-IT" sz="1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9376734" y="719042"/>
            <a:ext cx="2616243" cy="210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</a:lstStyle>
          <a:p>
            <a:r>
              <a:rPr lang="it-IT" sz="2000" b="1" dirty="0"/>
              <a:t>Genitori: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Scrivono al coordinatore di classe, segnalando con </a:t>
            </a:r>
            <a:r>
              <a:rPr lang="it-IT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l’apposita scheda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l’eventuale caso. La scheda (scaricabile dal sito) va inviata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 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sosbullismo@iccivitavecchia2.edu.it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0814" y="717853"/>
            <a:ext cx="48404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/>
              <a:t>Insegnanti</a:t>
            </a:r>
            <a:r>
              <a:rPr lang="it-IT" sz="2000" dirty="0"/>
              <a:t>: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Segnalano tempestivamente il caso,  attraverso </a:t>
            </a:r>
            <a:r>
              <a:rPr lang="it-IT" sz="16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l’apposita scheda di segnalazione 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(scaricabile dal sito) al coordinatore scolastico o al team anti-bullismo (via email: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sosbullismo@iccivitavecchia2.edu.it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per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avviare la strategia di intervento concordata e tempestiva. In casi di REATO, il docente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comunicarlo immediatamente al dirigente. Tali notizie e fatti sono coperti dal segreto d’ufficio e non vanno diffusi al di fuori delle sedi istituzionali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preposte.</a:t>
            </a:r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2990" y="4591262"/>
            <a:ext cx="32551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Personale ATA</a:t>
            </a:r>
            <a:r>
              <a:rPr lang="it-IT" sz="2000" dirty="0"/>
              <a:t>: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Segnalano verbalmente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 dirigente 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al Team anti-bullismo eventuali episodi o comportamenti di bullismo e cyberbullismo di cui vengono a conoscenza direttamente e indirettamente.</a:t>
            </a:r>
          </a:p>
        </p:txBody>
      </p:sp>
      <p:pic>
        <p:nvPicPr>
          <p:cNvPr id="1026" name="Picture 2" descr="760,262 Foto Disegno Scuola, Immagini e Vettorial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3" b="49861"/>
          <a:stretch/>
        </p:blipFill>
        <p:spPr bwMode="auto">
          <a:xfrm>
            <a:off x="11274838" y="4481507"/>
            <a:ext cx="917162" cy="18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isegno semplice della famiglia con i genitori ed il capretto Immagine e  Vettoriale - Alam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9"/>
          <a:stretch/>
        </p:blipFill>
        <p:spPr bwMode="auto">
          <a:xfrm>
            <a:off x="7234446" y="1046050"/>
            <a:ext cx="1274410" cy="17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9,619 Bidello Vettoriali, Illustrazioni e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636" y="4789155"/>
            <a:ext cx="1412215" cy="20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Mano Dipinta Insegnanti Giorno Insegnante Di Disegno, Conferenza, Podio,  Lavagna File PNG e PSD per download gratuit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4"/>
          <a:stretch/>
        </p:blipFill>
        <p:spPr bwMode="auto">
          <a:xfrm>
            <a:off x="5597047" y="2206751"/>
            <a:ext cx="1387751" cy="22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781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Mano Dipinta Insegnanti Giorno Insegnante Di Disegno, Conferenza, Podio,  Lavagna File PNG e PSD per download gratui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4"/>
          <a:stretch/>
        </p:blipFill>
        <p:spPr bwMode="auto">
          <a:xfrm>
            <a:off x="6282555" y="2132540"/>
            <a:ext cx="1484442" cy="19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9,619 Bidello Vettoriali, Illustrazioni e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685" y="5045993"/>
            <a:ext cx="1293700" cy="175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54266" t="47084" r="12169" b="13094"/>
          <a:stretch/>
        </p:blipFill>
        <p:spPr>
          <a:xfrm>
            <a:off x="8732728" y="3886773"/>
            <a:ext cx="3240960" cy="300969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12453" t="54195" r="46871" b="12525"/>
          <a:stretch/>
        </p:blipFill>
        <p:spPr>
          <a:xfrm>
            <a:off x="131644" y="4351663"/>
            <a:ext cx="3986205" cy="2292978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47455" t="12667" r="13024" b="53484"/>
          <a:stretch/>
        </p:blipFill>
        <p:spPr>
          <a:xfrm>
            <a:off x="8856250" y="691954"/>
            <a:ext cx="3215532" cy="24962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12738" t="12667" r="53413" b="46658"/>
          <a:stretch/>
        </p:blipFill>
        <p:spPr>
          <a:xfrm>
            <a:off x="131644" y="944197"/>
            <a:ext cx="6126480" cy="344461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1103" y="53448"/>
            <a:ext cx="11522585" cy="748270"/>
          </a:xfrm>
        </p:spPr>
        <p:txBody>
          <a:bodyPr>
            <a:noAutofit/>
          </a:bodyPr>
          <a:lstStyle/>
          <a:p>
            <a:r>
              <a:rPr lang="it-IT" sz="3600" dirty="0">
                <a:latin typeface="Bodoni MT Black" panose="02070A03080606020203" pitchFamily="18" charset="0"/>
              </a:rPr>
              <a:t>Verifica </a:t>
            </a:r>
            <a:r>
              <a:rPr lang="it-IT" sz="3600" dirty="0" smtClean="0">
                <a:latin typeface="Bodoni MT Black" panose="02070A03080606020203" pitchFamily="18" charset="0"/>
              </a:rPr>
              <a:t>segnalazione/valutazione interventi </a:t>
            </a:r>
            <a:r>
              <a:rPr lang="it-IT" sz="3600" dirty="0">
                <a:latin typeface="Bodoni MT Black" panose="02070A03080606020203" pitchFamily="18" charset="0"/>
              </a:rPr>
              <a:t>da attuare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755153" y="4207655"/>
            <a:ext cx="3134946" cy="2439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200" b="1" dirty="0"/>
              <a:t>Alunni:</a:t>
            </a: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convocati dalla dirigente o dal referente del team anti-bullismo, collaborano, approfondendo a voce quanto già dichiarato al coordinatore di classe o denunciato via email. Supportano il compagno o la compagna vittima, consolandola e intervenendo in sua difesa.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493938" y="786113"/>
            <a:ext cx="27189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Genitori: 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Collaborano con la dirigente, il team anti-bullismo e il coordinatore per verificare il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caso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condividono le decisioni per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fronteggiare le azioni acute.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4600" y="4573945"/>
            <a:ext cx="297312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Personale ATA</a:t>
            </a:r>
            <a:r>
              <a:rPr lang="it-IT" sz="2000" dirty="0" smtClean="0"/>
              <a:t>:</a:t>
            </a:r>
            <a:endParaRPr lang="it-IT" sz="2000" dirty="0"/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Collaborano con la dirigente, il team anti-bullismo e il coordinatore per verificare il caso e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condividono le decisioni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 fronteggiare le azioni acute.</a:t>
            </a:r>
          </a:p>
          <a:p>
            <a:endParaRPr lang="it-IT" sz="20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2715" y="947507"/>
            <a:ext cx="6160978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Dirigente e Insegnant</a:t>
            </a:r>
            <a:r>
              <a:rPr lang="it-IT" sz="2000" dirty="0" smtClean="0"/>
              <a:t>i</a:t>
            </a:r>
            <a:r>
              <a:rPr lang="it-IT" sz="2000" dirty="0"/>
              <a:t>:</a:t>
            </a:r>
          </a:p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dirigente si confronta con il coordinatore di classe e con il referente del team e chiama a colloquio i minori coinvolti per scrivere una relazione dell’ipotetico caso. Seguire il seguente schema d’intervento: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it-IT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olloquio 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individuale con la </a:t>
            </a:r>
            <a:r>
              <a:rPr lang="it-IT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vittima,</a:t>
            </a:r>
            <a:endParaRPr lang="it-IT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it-IT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olloquio 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individuale con il </a:t>
            </a:r>
            <a:r>
              <a:rPr lang="it-IT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bullo,</a:t>
            </a:r>
            <a:endParaRPr lang="it-IT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t-IT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ossibile 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colloquio con i bulli insieme (in caso di gruppo)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it-IT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ossibile 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colloquio con vittima e bullo ( se le condizioni di consapevolezza lo consentono</a:t>
            </a:r>
            <a:r>
              <a:rPr lang="it-IT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it-IT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meno che il fatto non costituisca reato informa tempestivamente i genitori coinvolti e predispone adeguate azioni </a:t>
            </a:r>
            <a:r>
              <a:rPr lang="it-IT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educative.</a:t>
            </a:r>
            <a:endParaRPr lang="it-IT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500" dirty="0"/>
          </a:p>
        </p:txBody>
      </p:sp>
      <p:sp>
        <p:nvSpPr>
          <p:cNvPr id="7" name="Ovale 6"/>
          <p:cNvSpPr/>
          <p:nvPr/>
        </p:nvSpPr>
        <p:spPr>
          <a:xfrm>
            <a:off x="5697283" y="4585934"/>
            <a:ext cx="2725792" cy="20587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849746" y="4952007"/>
            <a:ext cx="2545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 e Team riserveranno particolare attenzione agli episodi segnalati e all’intervento da attuare, </a:t>
            </a:r>
            <a:r>
              <a:rPr lang="it-IT" sz="1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secondo il </a:t>
            </a:r>
            <a:r>
              <a:rPr lang="it-IT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Regolamento </a:t>
            </a:r>
            <a:r>
              <a:rPr lang="it-IT" sz="1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d’Istituto.</a:t>
            </a:r>
            <a:endParaRPr lang="it-IT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2" descr="760,262 Foto Disegno Scuola, Immagini e Vettoriali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3" b="49861"/>
          <a:stretch/>
        </p:blipFill>
        <p:spPr bwMode="auto">
          <a:xfrm>
            <a:off x="7859004" y="3065109"/>
            <a:ext cx="862742" cy="1702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segno semplice della famiglia con i genitori ed il capretto Immagine e  Vettoriale - Alamy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9"/>
          <a:stretch/>
        </p:blipFill>
        <p:spPr bwMode="auto">
          <a:xfrm>
            <a:off x="7618160" y="676556"/>
            <a:ext cx="1213659" cy="169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055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Mano Dipinta Insegnanti Giorno Insegnante Di Disegno, Conferenza, Podio,  Lavagna File PNG e PSD per download gratuit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4"/>
          <a:stretch/>
        </p:blipFill>
        <p:spPr bwMode="auto">
          <a:xfrm>
            <a:off x="6839730" y="4692910"/>
            <a:ext cx="1555226" cy="220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9,619 Bidello Vettoriali, Illustrazioni e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90" y="4819605"/>
            <a:ext cx="1458344" cy="19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6"/>
          <p:cNvSpPr/>
          <p:nvPr/>
        </p:nvSpPr>
        <p:spPr>
          <a:xfrm>
            <a:off x="5758352" y="3044826"/>
            <a:ext cx="2636603" cy="19041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/>
          <a:srcRect l="12453" t="54195" r="46871" b="12525"/>
          <a:stretch/>
        </p:blipFill>
        <p:spPr>
          <a:xfrm>
            <a:off x="46508" y="4286407"/>
            <a:ext cx="4212269" cy="242301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/>
          <a:srcRect l="54266" t="47084" r="12169" b="13094"/>
          <a:stretch/>
        </p:blipFill>
        <p:spPr>
          <a:xfrm>
            <a:off x="8394956" y="3535679"/>
            <a:ext cx="3712844" cy="336079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47455" t="12667" r="13024" b="53484"/>
          <a:stretch/>
        </p:blipFill>
        <p:spPr>
          <a:xfrm>
            <a:off x="8510016" y="603737"/>
            <a:ext cx="3587110" cy="288676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12738" t="12667" r="53413" b="46658"/>
          <a:stretch/>
        </p:blipFill>
        <p:spPr>
          <a:xfrm>
            <a:off x="0" y="511240"/>
            <a:ext cx="5758352" cy="3511291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8496" y="45263"/>
            <a:ext cx="12033504" cy="513296"/>
          </a:xfrm>
        </p:spPr>
        <p:txBody>
          <a:bodyPr>
            <a:noAutofit/>
          </a:bodyPr>
          <a:lstStyle/>
          <a:p>
            <a:r>
              <a:rPr lang="it-IT" sz="3600" dirty="0">
                <a:latin typeface="Bodoni MT Black" panose="02070A03080606020203" pitchFamily="18" charset="0"/>
              </a:rPr>
              <a:t>Scelta </a:t>
            </a:r>
            <a:r>
              <a:rPr lang="it-IT" sz="3600" dirty="0" smtClean="0">
                <a:latin typeface="Bodoni MT Black" panose="02070A03080606020203" pitchFamily="18" charset="0"/>
              </a:rPr>
              <a:t>dell’intervento/i più adeguato/i </a:t>
            </a:r>
            <a:r>
              <a:rPr lang="it-IT" sz="3600" dirty="0">
                <a:latin typeface="Bodoni MT Black" panose="02070A03080606020203" pitchFamily="18" charset="0"/>
              </a:rPr>
              <a:t>da attuare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72683" y="480122"/>
            <a:ext cx="5903718" cy="3311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000" b="1" dirty="0"/>
              <a:t>Dirigente</a:t>
            </a:r>
            <a:r>
              <a:rPr lang="it-IT" sz="2000" b="1" dirty="0" smtClean="0"/>
              <a:t>:</a:t>
            </a:r>
            <a:endParaRPr lang="it-IT" sz="2000" b="1" dirty="0"/>
          </a:p>
          <a:p>
            <a:pPr marL="0" indent="0">
              <a:buNone/>
            </a:pP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dotta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azioni previste dal Protocollo per il contrasto ai fenomeni di bullismo, dal Regolamento di istituto e dal Patto educativo di corresponsabilità firmato dalle famiglie e dal PTOF. In casi gravi coinvolge le forze dell’ordine, servizi sociali e tribunale dei minori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it-IT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Referente </a:t>
            </a: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bullismo</a:t>
            </a:r>
            <a:r>
              <a:rPr lang="it-IT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condivide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scelte adottate dalla preside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e,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necessario,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coinvolge la psicologa della scuola.</a:t>
            </a:r>
          </a:p>
          <a:p>
            <a:pPr marL="0" indent="0">
              <a:buNone/>
            </a:pPr>
            <a:r>
              <a:rPr lang="it-IT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</a:t>
            </a:r>
            <a:r>
              <a:rPr lang="it-IT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oordina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gli interventi e monitora le decisioni intraprese in sede disciplinare dai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Consigli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classe.</a:t>
            </a:r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9297998" y="640476"/>
            <a:ext cx="2863590" cy="2404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Famiglie: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Essendo a conoscenza del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Patto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corresponsabilità che hanno firmato e dopo essere informati sul Regolamento di istituto e sugli interventi da attuare, collaborano con la scuola per la riuscita dell’intervento attuato.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86835" y="4451474"/>
            <a:ext cx="32766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Personale ATA:</a:t>
            </a:r>
          </a:p>
          <a:p>
            <a:r>
              <a:rPr lang="it-IT" sz="1600" dirty="0"/>
              <a:t>Condividono e sostengono le scelte d’intervento decise. Se dovessero intervenire per bloccare eventuali comportamenti di </a:t>
            </a:r>
            <a:r>
              <a:rPr lang="it-IT" sz="1600" dirty="0" smtClean="0"/>
              <a:t>bullismo, </a:t>
            </a:r>
            <a:r>
              <a:rPr lang="it-IT" sz="1600" dirty="0"/>
              <a:t>applicheranno le modalità previste dal protocollo e dal </a:t>
            </a:r>
            <a:r>
              <a:rPr lang="it-IT" sz="1600" dirty="0" smtClean="0"/>
              <a:t>Regolamento </a:t>
            </a:r>
            <a:r>
              <a:rPr lang="it-IT" sz="1600" dirty="0"/>
              <a:t>di </a:t>
            </a:r>
            <a:r>
              <a:rPr lang="it-IT" sz="1600" dirty="0" smtClean="0"/>
              <a:t>Istituto</a:t>
            </a:r>
            <a:r>
              <a:rPr lang="it-IT" sz="1600" dirty="0"/>
              <a:t>.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394956" y="3747798"/>
            <a:ext cx="3578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Insegnanti, Collegio dei docenti, coordinatori: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Approvano i protocolli di segnalazione e intervento promossi dal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collaborano attivamente alla soluzione dei problemi. I coordinatori</a:t>
            </a:r>
          </a:p>
          <a:p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registrano nei verbali dei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Consigli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classe: casi di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bullismo,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sanzioni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deliberate,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attività di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recupero,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eventuali collaborazioni con psicologo, forze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dell’ordine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specializzate </a:t>
            </a:r>
            <a:r>
              <a:rPr lang="it-IT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nell’intervento.</a:t>
            </a:r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085838" y="3300396"/>
            <a:ext cx="2376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caso di rilevanza penale nel comportamento, la scuola ha l’obbligo di segnalare l’evento all’autorità </a:t>
            </a:r>
            <a:r>
              <a:rPr lang="it-IT" sz="15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giudiziaria.</a:t>
            </a:r>
            <a:endParaRPr lang="it-IT" sz="15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2" descr="Disegno semplice della famiglia con i genitori ed il capretto Immagine e  Vettoriale - Alamy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9"/>
          <a:stretch/>
        </p:blipFill>
        <p:spPr bwMode="auto">
          <a:xfrm>
            <a:off x="7192489" y="650650"/>
            <a:ext cx="1274410" cy="17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92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0552" y="0"/>
            <a:ext cx="7696200" cy="1325563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Bodoni MT Black" panose="02070A03080606020203" pitchFamily="18" charset="0"/>
              </a:rPr>
              <a:t>Monitoraggio della situazione e dell’efficacia degli interventi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Controllare se tale episodio </a:t>
            </a:r>
            <a:r>
              <a:rPr lang="it-IT" sz="2400" dirty="0" smtClean="0"/>
              <a:t>era già </a:t>
            </a:r>
            <a:r>
              <a:rPr lang="it-IT" sz="2400" dirty="0"/>
              <a:t>presente «in </a:t>
            </a:r>
            <a:r>
              <a:rPr lang="it-IT" sz="2400" dirty="0" err="1"/>
              <a:t>nuce</a:t>
            </a:r>
            <a:r>
              <a:rPr lang="it-IT" sz="2400" dirty="0"/>
              <a:t>» nei questionari raccolti ad inizio anno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v</a:t>
            </a:r>
            <a:r>
              <a:rPr lang="it-IT" sz="2400" dirty="0" smtClean="0"/>
              <a:t>erificare</a:t>
            </a:r>
            <a:r>
              <a:rPr lang="it-IT" sz="2400" dirty="0"/>
              <a:t>, nei questionari di fine anno, l’efficacia dell’intervento sul caso;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</a:t>
            </a:r>
            <a:r>
              <a:rPr lang="it-IT" sz="2400" dirty="0" smtClean="0"/>
              <a:t>arlare </a:t>
            </a:r>
            <a:r>
              <a:rPr lang="it-IT" sz="2400" dirty="0"/>
              <a:t>con la vittima  dopo due settimane e poi dopo un mese dall’intervento;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</a:t>
            </a:r>
            <a:r>
              <a:rPr lang="it-IT" sz="2400" dirty="0" smtClean="0"/>
              <a:t>arlare </a:t>
            </a:r>
            <a:r>
              <a:rPr lang="it-IT" sz="2400" dirty="0"/>
              <a:t>con il bullo dopo due settimane e poi dopo un mese dall’intervento;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</a:t>
            </a:r>
            <a:r>
              <a:rPr lang="it-IT" sz="2400" dirty="0" smtClean="0"/>
              <a:t>arlare </a:t>
            </a:r>
            <a:r>
              <a:rPr lang="it-IT" sz="2400" dirty="0"/>
              <a:t>con il gruppo classe dopo due settimane dall’intervento;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/>
              <a:t>p</a:t>
            </a:r>
            <a:r>
              <a:rPr lang="it-IT" sz="2400" dirty="0" smtClean="0"/>
              <a:t>arlare </a:t>
            </a:r>
            <a:r>
              <a:rPr lang="it-IT" sz="2400" dirty="0"/>
              <a:t>con i genitori della vittima e del bullo e, attraverso i rappresentanti, con i genitori di tutta la classe, dopo due settimane dall’intervento;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sz="2400" dirty="0" smtClean="0"/>
              <a:t>infine confrontarsi </a:t>
            </a:r>
            <a:r>
              <a:rPr lang="it-IT" sz="2400" dirty="0"/>
              <a:t>con tutto il </a:t>
            </a:r>
            <a:r>
              <a:rPr lang="it-IT" sz="2400" dirty="0" err="1"/>
              <a:t>Cdc</a:t>
            </a:r>
            <a:r>
              <a:rPr lang="it-IT" sz="2400" dirty="0"/>
              <a:t> e riferire l’esito del monitoraggio al Team.</a:t>
            </a:r>
          </a:p>
        </p:txBody>
      </p:sp>
    </p:spTree>
    <p:extLst>
      <p:ext uri="{BB962C8B-B14F-4D97-AF65-F5344CB8AC3E}">
        <p14:creationId xmlns:p14="http://schemas.microsoft.com/office/powerpoint/2010/main" val="3139349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6752" y="-12192"/>
            <a:ext cx="7559040" cy="865632"/>
          </a:xfrm>
        </p:spPr>
        <p:txBody>
          <a:bodyPr>
            <a:normAutofit/>
          </a:bodyPr>
          <a:lstStyle/>
          <a:p>
            <a:r>
              <a:rPr lang="it-IT" sz="3600" dirty="0">
                <a:latin typeface="Bodoni MT Black" panose="02070A03080606020203" pitchFamily="18" charset="0"/>
              </a:rPr>
              <a:t>Scheda di prima segnalazione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1920" y="1194816"/>
            <a:ext cx="11155680" cy="5894832"/>
          </a:xfrm>
        </p:spPr>
        <p:txBody>
          <a:bodyPr>
            <a:normAutofit fontScale="40000" lnSpcReduction="20000"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SCHEDA DI PRIMA SEGNALAZIONE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 di chi compila la segnalazione: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Scuola: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La persona che ha segnalato il presunto caso di bullismo è: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La vittima: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Un compagno della vittima, nome: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Madre/ Padre/Tutore della vittima, nome: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Insegnante, nome: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Altri: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Vittima: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Altre vittime: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Altre vittime: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Bullo o i bulli (o presunti)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Nome: Classe: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Descrizione breve del problema presentato:</a:t>
            </a:r>
          </a:p>
          <a:p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5) Dare esempi concreti degli episodi di prepotenza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</a:t>
            </a:r>
          </a:p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6) Quante volte sono successi gli episodi?</a:t>
            </a:r>
          </a:p>
          <a:p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……………………………………………………………………………………………………………………………</a:t>
            </a:r>
            <a:endParaRPr lang="it-IT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449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919</Words>
  <Application>Microsoft Office PowerPoint</Application>
  <PresentationFormat>Widescreen</PresentationFormat>
  <Paragraphs>74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3" baseType="lpstr">
      <vt:lpstr>Arial</vt:lpstr>
      <vt:lpstr>Bodoni MT Black</vt:lpstr>
      <vt:lpstr>Calibri</vt:lpstr>
      <vt:lpstr>Calibri Light</vt:lpstr>
      <vt:lpstr>Tahoma</vt:lpstr>
      <vt:lpstr>Wingdings</vt:lpstr>
      <vt:lpstr>Tema di Office</vt:lpstr>
      <vt:lpstr>SOS bullismo e cyberbullismo</vt:lpstr>
      <vt:lpstr>Raccolta segnalazione</vt:lpstr>
      <vt:lpstr>Verifica segnalazione/valutazione interventi da attuare</vt:lpstr>
      <vt:lpstr>Scelta dell’intervento/i più adeguato/i da attuare</vt:lpstr>
      <vt:lpstr>Monitoraggio della situazione e dell’efficacia degli interventi</vt:lpstr>
      <vt:lpstr>Scheda di prima segnalazione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Azioni da seguire per segnalazione tempestiva</dc:title>
  <dc:creator>Mobile</dc:creator>
  <cp:lastModifiedBy>Admin</cp:lastModifiedBy>
  <cp:revision>51</cp:revision>
  <dcterms:created xsi:type="dcterms:W3CDTF">2022-06-20T08:48:39Z</dcterms:created>
  <dcterms:modified xsi:type="dcterms:W3CDTF">2022-07-04T10:19:39Z</dcterms:modified>
</cp:coreProperties>
</file>